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70" r:id="rId3"/>
    <p:sldId id="268" r:id="rId4"/>
    <p:sldId id="258" r:id="rId5"/>
    <p:sldId id="259" r:id="rId6"/>
    <p:sldId id="271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66B565B-81D4-471A-B6FD-4DF388D166D3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840A7DB6-ECD4-4B5C-8E75-E3BF2BCCDC8D}">
      <dgm:prSet phldrT="[Tekst]"/>
      <dgm:spPr/>
      <dgm:t>
        <a:bodyPr/>
        <a:lstStyle/>
        <a:p>
          <a:r>
            <a:rPr lang="nl-NL" dirty="0"/>
            <a:t>1. Didactisch concept</a:t>
          </a:r>
        </a:p>
      </dgm:t>
    </dgm:pt>
    <dgm:pt modelId="{F5450790-3A1D-4AFE-B056-6429289A0185}" type="parTrans" cxnId="{6A315070-1309-4C83-B1EE-C96AAA7769D2}">
      <dgm:prSet/>
      <dgm:spPr/>
      <dgm:t>
        <a:bodyPr/>
        <a:lstStyle/>
        <a:p>
          <a:endParaRPr lang="nl-NL"/>
        </a:p>
      </dgm:t>
    </dgm:pt>
    <dgm:pt modelId="{EC7B0443-5A85-497C-8AED-76135D133BD3}" type="sibTrans" cxnId="{6A315070-1309-4C83-B1EE-C96AAA7769D2}">
      <dgm:prSet/>
      <dgm:spPr/>
      <dgm:t>
        <a:bodyPr/>
        <a:lstStyle/>
        <a:p>
          <a:endParaRPr lang="nl-NL"/>
        </a:p>
      </dgm:t>
    </dgm:pt>
    <dgm:pt modelId="{8534FE63-8EE5-4552-BC27-CC5CB54D0FE7}">
      <dgm:prSet phldrT="[Tekst]"/>
      <dgm:spPr/>
      <dgm:t>
        <a:bodyPr/>
        <a:lstStyle/>
        <a:p>
          <a:r>
            <a:rPr lang="nl-NL" dirty="0"/>
            <a:t>2. Didactisch model</a:t>
          </a:r>
        </a:p>
      </dgm:t>
    </dgm:pt>
    <dgm:pt modelId="{4E569DD5-5E2D-4F7F-8A30-8FA8E7C25B0A}" type="parTrans" cxnId="{9AA6F70A-437F-4ECD-B0AF-CA4CE98917C7}">
      <dgm:prSet/>
      <dgm:spPr/>
      <dgm:t>
        <a:bodyPr/>
        <a:lstStyle/>
        <a:p>
          <a:endParaRPr lang="nl-NL"/>
        </a:p>
      </dgm:t>
    </dgm:pt>
    <dgm:pt modelId="{A1464CDD-9EE1-4091-A949-73BD231A1528}" type="sibTrans" cxnId="{9AA6F70A-437F-4ECD-B0AF-CA4CE98917C7}">
      <dgm:prSet/>
      <dgm:spPr/>
      <dgm:t>
        <a:bodyPr/>
        <a:lstStyle/>
        <a:p>
          <a:endParaRPr lang="nl-NL"/>
        </a:p>
      </dgm:t>
    </dgm:pt>
    <dgm:pt modelId="{5BDDD343-2E8D-45E6-A4C6-B0E97E90D495}">
      <dgm:prSet phldrT="[Tekst]"/>
      <dgm:spPr/>
      <dgm:t>
        <a:bodyPr/>
        <a:lstStyle/>
        <a:p>
          <a:r>
            <a:rPr lang="nl-NL" dirty="0"/>
            <a:t>3. Didactische werkvormen</a:t>
          </a:r>
        </a:p>
      </dgm:t>
    </dgm:pt>
    <dgm:pt modelId="{1AEAF10A-3581-47F2-BAE2-38788805902F}" type="parTrans" cxnId="{F4384090-640F-4F59-870D-0DC73FB479CB}">
      <dgm:prSet/>
      <dgm:spPr/>
      <dgm:t>
        <a:bodyPr/>
        <a:lstStyle/>
        <a:p>
          <a:endParaRPr lang="nl-NL"/>
        </a:p>
      </dgm:t>
    </dgm:pt>
    <dgm:pt modelId="{C86FB914-44FD-4882-8F9A-5FBF2D939044}" type="sibTrans" cxnId="{F4384090-640F-4F59-870D-0DC73FB479CB}">
      <dgm:prSet/>
      <dgm:spPr/>
      <dgm:t>
        <a:bodyPr/>
        <a:lstStyle/>
        <a:p>
          <a:endParaRPr lang="nl-NL"/>
        </a:p>
      </dgm:t>
    </dgm:pt>
    <dgm:pt modelId="{75101B40-3BC1-4A66-B718-D29E0D730CF9}" type="pres">
      <dgm:prSet presAssocID="{566B565B-81D4-471A-B6FD-4DF388D166D3}" presName="outerComposite" presStyleCnt="0">
        <dgm:presLayoutVars>
          <dgm:chMax val="5"/>
          <dgm:dir/>
          <dgm:resizeHandles val="exact"/>
        </dgm:presLayoutVars>
      </dgm:prSet>
      <dgm:spPr/>
    </dgm:pt>
    <dgm:pt modelId="{B98FF977-7425-4528-9D77-B2C665FF6108}" type="pres">
      <dgm:prSet presAssocID="{566B565B-81D4-471A-B6FD-4DF388D166D3}" presName="dummyMaxCanvas" presStyleCnt="0">
        <dgm:presLayoutVars/>
      </dgm:prSet>
      <dgm:spPr/>
    </dgm:pt>
    <dgm:pt modelId="{DB92C5AC-F317-472E-A82E-7CDA99E02860}" type="pres">
      <dgm:prSet presAssocID="{566B565B-81D4-471A-B6FD-4DF388D166D3}" presName="ThreeNodes_1" presStyleLbl="node1" presStyleIdx="0" presStyleCnt="3" custLinFactNeighborX="257" custLinFactNeighborY="6028">
        <dgm:presLayoutVars>
          <dgm:bulletEnabled val="1"/>
        </dgm:presLayoutVars>
      </dgm:prSet>
      <dgm:spPr/>
    </dgm:pt>
    <dgm:pt modelId="{B254B0D8-DFA9-48BB-BCB8-3267FFAE3913}" type="pres">
      <dgm:prSet presAssocID="{566B565B-81D4-471A-B6FD-4DF388D166D3}" presName="ThreeNodes_2" presStyleLbl="node1" presStyleIdx="1" presStyleCnt="3">
        <dgm:presLayoutVars>
          <dgm:bulletEnabled val="1"/>
        </dgm:presLayoutVars>
      </dgm:prSet>
      <dgm:spPr/>
    </dgm:pt>
    <dgm:pt modelId="{8392EA78-0419-46D3-8D45-C1F0AA495FB7}" type="pres">
      <dgm:prSet presAssocID="{566B565B-81D4-471A-B6FD-4DF388D166D3}" presName="ThreeNodes_3" presStyleLbl="node1" presStyleIdx="2" presStyleCnt="3">
        <dgm:presLayoutVars>
          <dgm:bulletEnabled val="1"/>
        </dgm:presLayoutVars>
      </dgm:prSet>
      <dgm:spPr/>
    </dgm:pt>
    <dgm:pt modelId="{6DBD39C2-A788-4632-BB9A-DB974C333334}" type="pres">
      <dgm:prSet presAssocID="{566B565B-81D4-471A-B6FD-4DF388D166D3}" presName="ThreeConn_1-2" presStyleLbl="fgAccFollowNode1" presStyleIdx="0" presStyleCnt="2">
        <dgm:presLayoutVars>
          <dgm:bulletEnabled val="1"/>
        </dgm:presLayoutVars>
      </dgm:prSet>
      <dgm:spPr/>
    </dgm:pt>
    <dgm:pt modelId="{5F29CF3D-790E-43A3-988D-C4EE8102E8B0}" type="pres">
      <dgm:prSet presAssocID="{566B565B-81D4-471A-B6FD-4DF388D166D3}" presName="ThreeConn_2-3" presStyleLbl="fgAccFollowNode1" presStyleIdx="1" presStyleCnt="2">
        <dgm:presLayoutVars>
          <dgm:bulletEnabled val="1"/>
        </dgm:presLayoutVars>
      </dgm:prSet>
      <dgm:spPr/>
    </dgm:pt>
    <dgm:pt modelId="{D2C7E427-4A09-4E92-BE7E-6B82C09BF9EC}" type="pres">
      <dgm:prSet presAssocID="{566B565B-81D4-471A-B6FD-4DF388D166D3}" presName="ThreeNodes_1_text" presStyleLbl="node1" presStyleIdx="2" presStyleCnt="3">
        <dgm:presLayoutVars>
          <dgm:bulletEnabled val="1"/>
        </dgm:presLayoutVars>
      </dgm:prSet>
      <dgm:spPr/>
    </dgm:pt>
    <dgm:pt modelId="{C5F2C443-51D3-4079-AA27-FAD11C8DB97B}" type="pres">
      <dgm:prSet presAssocID="{566B565B-81D4-471A-B6FD-4DF388D166D3}" presName="ThreeNodes_2_text" presStyleLbl="node1" presStyleIdx="2" presStyleCnt="3">
        <dgm:presLayoutVars>
          <dgm:bulletEnabled val="1"/>
        </dgm:presLayoutVars>
      </dgm:prSet>
      <dgm:spPr/>
    </dgm:pt>
    <dgm:pt modelId="{2F67EE9C-1D85-4388-B87B-A320DCB0C518}" type="pres">
      <dgm:prSet presAssocID="{566B565B-81D4-471A-B6FD-4DF388D166D3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9AA6F70A-437F-4ECD-B0AF-CA4CE98917C7}" srcId="{566B565B-81D4-471A-B6FD-4DF388D166D3}" destId="{8534FE63-8EE5-4552-BC27-CC5CB54D0FE7}" srcOrd="1" destOrd="0" parTransId="{4E569DD5-5E2D-4F7F-8A30-8FA8E7C25B0A}" sibTransId="{A1464CDD-9EE1-4091-A949-73BD231A1528}"/>
    <dgm:cxn modelId="{004CA814-0F7A-4DD0-ABB9-AA8B6F066E46}" type="presOf" srcId="{840A7DB6-ECD4-4B5C-8E75-E3BF2BCCDC8D}" destId="{D2C7E427-4A09-4E92-BE7E-6B82C09BF9EC}" srcOrd="1" destOrd="0" presId="urn:microsoft.com/office/officeart/2005/8/layout/vProcess5"/>
    <dgm:cxn modelId="{3D0BA22F-BF53-46BB-83E0-E89FB6178550}" type="presOf" srcId="{8534FE63-8EE5-4552-BC27-CC5CB54D0FE7}" destId="{C5F2C443-51D3-4079-AA27-FAD11C8DB97B}" srcOrd="1" destOrd="0" presId="urn:microsoft.com/office/officeart/2005/8/layout/vProcess5"/>
    <dgm:cxn modelId="{8B67C15B-31BD-4811-9BB2-DD96017AF08E}" type="presOf" srcId="{5BDDD343-2E8D-45E6-A4C6-B0E97E90D495}" destId="{2F67EE9C-1D85-4388-B87B-A320DCB0C518}" srcOrd="1" destOrd="0" presId="urn:microsoft.com/office/officeart/2005/8/layout/vProcess5"/>
    <dgm:cxn modelId="{23425069-1E89-4A11-8C93-536CFBEBD458}" type="presOf" srcId="{A1464CDD-9EE1-4091-A949-73BD231A1528}" destId="{5F29CF3D-790E-43A3-988D-C4EE8102E8B0}" srcOrd="0" destOrd="0" presId="urn:microsoft.com/office/officeart/2005/8/layout/vProcess5"/>
    <dgm:cxn modelId="{F852E849-9775-46D5-A711-515ABB84FD21}" type="presOf" srcId="{8534FE63-8EE5-4552-BC27-CC5CB54D0FE7}" destId="{B254B0D8-DFA9-48BB-BCB8-3267FFAE3913}" srcOrd="0" destOrd="0" presId="urn:microsoft.com/office/officeart/2005/8/layout/vProcess5"/>
    <dgm:cxn modelId="{6A315070-1309-4C83-B1EE-C96AAA7769D2}" srcId="{566B565B-81D4-471A-B6FD-4DF388D166D3}" destId="{840A7DB6-ECD4-4B5C-8E75-E3BF2BCCDC8D}" srcOrd="0" destOrd="0" parTransId="{F5450790-3A1D-4AFE-B056-6429289A0185}" sibTransId="{EC7B0443-5A85-497C-8AED-76135D133BD3}"/>
    <dgm:cxn modelId="{A0205A54-3B96-4D6B-AC43-276F0AFC0AF8}" type="presOf" srcId="{566B565B-81D4-471A-B6FD-4DF388D166D3}" destId="{75101B40-3BC1-4A66-B718-D29E0D730CF9}" srcOrd="0" destOrd="0" presId="urn:microsoft.com/office/officeart/2005/8/layout/vProcess5"/>
    <dgm:cxn modelId="{1B2FB98B-D2E6-41EF-91AF-FF500E2C0B2D}" type="presOf" srcId="{EC7B0443-5A85-497C-8AED-76135D133BD3}" destId="{6DBD39C2-A788-4632-BB9A-DB974C333334}" srcOrd="0" destOrd="0" presId="urn:microsoft.com/office/officeart/2005/8/layout/vProcess5"/>
    <dgm:cxn modelId="{F4384090-640F-4F59-870D-0DC73FB479CB}" srcId="{566B565B-81D4-471A-B6FD-4DF388D166D3}" destId="{5BDDD343-2E8D-45E6-A4C6-B0E97E90D495}" srcOrd="2" destOrd="0" parTransId="{1AEAF10A-3581-47F2-BAE2-38788805902F}" sibTransId="{C86FB914-44FD-4882-8F9A-5FBF2D939044}"/>
    <dgm:cxn modelId="{43345BDD-AE56-40C7-A375-6D36F86C6CA2}" type="presOf" srcId="{840A7DB6-ECD4-4B5C-8E75-E3BF2BCCDC8D}" destId="{DB92C5AC-F317-472E-A82E-7CDA99E02860}" srcOrd="0" destOrd="0" presId="urn:microsoft.com/office/officeart/2005/8/layout/vProcess5"/>
    <dgm:cxn modelId="{6C342EF3-91C4-4D00-91CE-4BD64D97A2B4}" type="presOf" srcId="{5BDDD343-2E8D-45E6-A4C6-B0E97E90D495}" destId="{8392EA78-0419-46D3-8D45-C1F0AA495FB7}" srcOrd="0" destOrd="0" presId="urn:microsoft.com/office/officeart/2005/8/layout/vProcess5"/>
    <dgm:cxn modelId="{EBA038C6-5349-42DC-9C65-D94786BE761F}" type="presParOf" srcId="{75101B40-3BC1-4A66-B718-D29E0D730CF9}" destId="{B98FF977-7425-4528-9D77-B2C665FF6108}" srcOrd="0" destOrd="0" presId="urn:microsoft.com/office/officeart/2005/8/layout/vProcess5"/>
    <dgm:cxn modelId="{E9215A6C-4E7F-44ED-8F04-80A15B75AD25}" type="presParOf" srcId="{75101B40-3BC1-4A66-B718-D29E0D730CF9}" destId="{DB92C5AC-F317-472E-A82E-7CDA99E02860}" srcOrd="1" destOrd="0" presId="urn:microsoft.com/office/officeart/2005/8/layout/vProcess5"/>
    <dgm:cxn modelId="{C23CE80A-8B78-48B6-8B0E-737126AE04E5}" type="presParOf" srcId="{75101B40-3BC1-4A66-B718-D29E0D730CF9}" destId="{B254B0D8-DFA9-48BB-BCB8-3267FFAE3913}" srcOrd="2" destOrd="0" presId="urn:microsoft.com/office/officeart/2005/8/layout/vProcess5"/>
    <dgm:cxn modelId="{C09F8E81-209B-4AA2-95E8-89CB9CBA6F19}" type="presParOf" srcId="{75101B40-3BC1-4A66-B718-D29E0D730CF9}" destId="{8392EA78-0419-46D3-8D45-C1F0AA495FB7}" srcOrd="3" destOrd="0" presId="urn:microsoft.com/office/officeart/2005/8/layout/vProcess5"/>
    <dgm:cxn modelId="{D8D64FFE-AD1A-45DE-83C4-978F1B8C2FB0}" type="presParOf" srcId="{75101B40-3BC1-4A66-B718-D29E0D730CF9}" destId="{6DBD39C2-A788-4632-BB9A-DB974C333334}" srcOrd="4" destOrd="0" presId="urn:microsoft.com/office/officeart/2005/8/layout/vProcess5"/>
    <dgm:cxn modelId="{B0C1BB2C-30C4-416F-BC83-4AFBBCD1D6D6}" type="presParOf" srcId="{75101B40-3BC1-4A66-B718-D29E0D730CF9}" destId="{5F29CF3D-790E-43A3-988D-C4EE8102E8B0}" srcOrd="5" destOrd="0" presId="urn:microsoft.com/office/officeart/2005/8/layout/vProcess5"/>
    <dgm:cxn modelId="{35A97149-F8A2-40A0-B1C2-6E57E1123FB8}" type="presParOf" srcId="{75101B40-3BC1-4A66-B718-D29E0D730CF9}" destId="{D2C7E427-4A09-4E92-BE7E-6B82C09BF9EC}" srcOrd="6" destOrd="0" presId="urn:microsoft.com/office/officeart/2005/8/layout/vProcess5"/>
    <dgm:cxn modelId="{7C384379-E648-45D0-833B-4F5AC563C459}" type="presParOf" srcId="{75101B40-3BC1-4A66-B718-D29E0D730CF9}" destId="{C5F2C443-51D3-4079-AA27-FAD11C8DB97B}" srcOrd="7" destOrd="0" presId="urn:microsoft.com/office/officeart/2005/8/layout/vProcess5"/>
    <dgm:cxn modelId="{654A7843-3DC0-4AC9-8546-725478E21ABF}" type="presParOf" srcId="{75101B40-3BC1-4A66-B718-D29E0D730CF9}" destId="{2F67EE9C-1D85-4388-B87B-A320DCB0C518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45258AC-2B25-4DB5-8A64-4E8735E8B3BD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469543C6-B3B1-464B-86C8-F6906CBD3385}">
      <dgm:prSet phldrT="[Tekst]"/>
      <dgm:spPr/>
      <dgm:t>
        <a:bodyPr/>
        <a:lstStyle/>
        <a:p>
          <a:r>
            <a:rPr lang="nl-NL" dirty="0"/>
            <a:t>Model van </a:t>
          </a:r>
          <a:r>
            <a:rPr lang="nl-NL" dirty="0" err="1"/>
            <a:t>Van</a:t>
          </a:r>
          <a:r>
            <a:rPr lang="nl-NL" dirty="0"/>
            <a:t> Gelder</a:t>
          </a:r>
        </a:p>
      </dgm:t>
    </dgm:pt>
    <dgm:pt modelId="{A25FAE44-4D86-44EC-93EC-AA77E065F71A}" type="parTrans" cxnId="{78B9D32B-A9D5-4E36-B046-859ABA647A9F}">
      <dgm:prSet/>
      <dgm:spPr/>
      <dgm:t>
        <a:bodyPr/>
        <a:lstStyle/>
        <a:p>
          <a:endParaRPr lang="nl-NL"/>
        </a:p>
      </dgm:t>
    </dgm:pt>
    <dgm:pt modelId="{E613AAB0-605B-4202-82E0-5F54FBDD5D25}" type="sibTrans" cxnId="{78B9D32B-A9D5-4E36-B046-859ABA647A9F}">
      <dgm:prSet/>
      <dgm:spPr/>
      <dgm:t>
        <a:bodyPr/>
        <a:lstStyle/>
        <a:p>
          <a:endParaRPr lang="nl-NL"/>
        </a:p>
      </dgm:t>
    </dgm:pt>
    <dgm:pt modelId="{2D53CF86-899A-40EC-B5DF-74F56FD0500D}">
      <dgm:prSet phldrT="[Tekst]"/>
      <dgm:spPr/>
      <dgm:t>
        <a:bodyPr/>
        <a:lstStyle/>
        <a:p>
          <a:r>
            <a:rPr lang="nl-NL" dirty="0"/>
            <a:t>doel</a:t>
          </a:r>
        </a:p>
      </dgm:t>
    </dgm:pt>
    <dgm:pt modelId="{236F4192-BB8B-47F1-BC1C-C798F6F05FA8}" type="parTrans" cxnId="{D991932B-95FE-4614-8522-D411C152D5BE}">
      <dgm:prSet/>
      <dgm:spPr/>
      <dgm:t>
        <a:bodyPr/>
        <a:lstStyle/>
        <a:p>
          <a:endParaRPr lang="nl-NL"/>
        </a:p>
      </dgm:t>
    </dgm:pt>
    <dgm:pt modelId="{07BB8628-5B70-465A-A2D8-58F3EAF8D814}" type="sibTrans" cxnId="{D991932B-95FE-4614-8522-D411C152D5BE}">
      <dgm:prSet/>
      <dgm:spPr/>
      <dgm:t>
        <a:bodyPr/>
        <a:lstStyle/>
        <a:p>
          <a:endParaRPr lang="nl-NL"/>
        </a:p>
      </dgm:t>
    </dgm:pt>
    <dgm:pt modelId="{5BD5E0AC-E0E4-48CD-B3A5-BA4837486E83}">
      <dgm:prSet phldrT="[Tekst]"/>
      <dgm:spPr/>
      <dgm:t>
        <a:bodyPr/>
        <a:lstStyle/>
        <a:p>
          <a:r>
            <a:rPr lang="nl-NL" dirty="0"/>
            <a:t>Begin</a:t>
          </a:r>
        </a:p>
        <a:p>
          <a:r>
            <a:rPr lang="nl-NL" dirty="0"/>
            <a:t>situatie</a:t>
          </a:r>
        </a:p>
      </dgm:t>
    </dgm:pt>
    <dgm:pt modelId="{07D844A7-C5C6-4EF9-85F9-CEC865AB388F}" type="parTrans" cxnId="{6B6B1FA7-4A88-4E5F-AD9A-340FAAA2D220}">
      <dgm:prSet/>
      <dgm:spPr/>
      <dgm:t>
        <a:bodyPr/>
        <a:lstStyle/>
        <a:p>
          <a:endParaRPr lang="nl-NL"/>
        </a:p>
      </dgm:t>
    </dgm:pt>
    <dgm:pt modelId="{5C042D0D-F249-4DAC-9413-5B41A984E869}" type="sibTrans" cxnId="{6B6B1FA7-4A88-4E5F-AD9A-340FAAA2D220}">
      <dgm:prSet/>
      <dgm:spPr/>
      <dgm:t>
        <a:bodyPr/>
        <a:lstStyle/>
        <a:p>
          <a:endParaRPr lang="nl-NL"/>
        </a:p>
      </dgm:t>
    </dgm:pt>
    <dgm:pt modelId="{E07D6B09-BF2B-4E9F-B20E-E540210A2644}">
      <dgm:prSet phldrT="[Tekst]"/>
      <dgm:spPr/>
      <dgm:t>
        <a:bodyPr/>
        <a:lstStyle/>
        <a:p>
          <a:r>
            <a:rPr lang="nl-NL" dirty="0"/>
            <a:t>Leer- activiteit</a:t>
          </a:r>
        </a:p>
      </dgm:t>
    </dgm:pt>
    <dgm:pt modelId="{A7167751-D2FE-459C-B3C5-44852FF9B1AC}" type="parTrans" cxnId="{032B8101-F833-4967-A9B3-D037D6D57171}">
      <dgm:prSet/>
      <dgm:spPr/>
      <dgm:t>
        <a:bodyPr/>
        <a:lstStyle/>
        <a:p>
          <a:endParaRPr lang="nl-NL"/>
        </a:p>
      </dgm:t>
    </dgm:pt>
    <dgm:pt modelId="{4E89EEFB-88C7-45C4-8954-90C5D3FAD14A}" type="sibTrans" cxnId="{032B8101-F833-4967-A9B3-D037D6D57171}">
      <dgm:prSet/>
      <dgm:spPr/>
      <dgm:t>
        <a:bodyPr/>
        <a:lstStyle/>
        <a:p>
          <a:endParaRPr lang="nl-NL"/>
        </a:p>
      </dgm:t>
    </dgm:pt>
    <dgm:pt modelId="{96597BEA-596A-4272-8FDE-2F628DA09C26}">
      <dgm:prSet phldrT="[Tekst]"/>
      <dgm:spPr/>
      <dgm:t>
        <a:bodyPr/>
        <a:lstStyle/>
        <a:p>
          <a:r>
            <a:rPr lang="nl-NL" dirty="0"/>
            <a:t>evaluatie</a:t>
          </a:r>
        </a:p>
      </dgm:t>
    </dgm:pt>
    <dgm:pt modelId="{3D21738D-52C8-4540-B1B8-35B061D13428}" type="parTrans" cxnId="{B0430DFB-5323-4EF0-8053-157EE5D8D5FA}">
      <dgm:prSet/>
      <dgm:spPr/>
      <dgm:t>
        <a:bodyPr/>
        <a:lstStyle/>
        <a:p>
          <a:endParaRPr lang="nl-NL"/>
        </a:p>
      </dgm:t>
    </dgm:pt>
    <dgm:pt modelId="{A93632CD-9201-4BAA-8DE7-4589FC9331F7}" type="sibTrans" cxnId="{B0430DFB-5323-4EF0-8053-157EE5D8D5FA}">
      <dgm:prSet/>
      <dgm:spPr/>
      <dgm:t>
        <a:bodyPr/>
        <a:lstStyle/>
        <a:p>
          <a:endParaRPr lang="nl-NL"/>
        </a:p>
      </dgm:t>
    </dgm:pt>
    <dgm:pt modelId="{211D3DF1-E9CB-4005-BDC8-5A0B2E3427AC}" type="pres">
      <dgm:prSet presAssocID="{F45258AC-2B25-4DB5-8A64-4E8735E8B3BD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4DF3C541-07DD-403A-ABFA-6C010CF67DCE}" type="pres">
      <dgm:prSet presAssocID="{469543C6-B3B1-464B-86C8-F6906CBD3385}" presName="centerShape" presStyleLbl="node0" presStyleIdx="0" presStyleCnt="1"/>
      <dgm:spPr/>
    </dgm:pt>
    <dgm:pt modelId="{6EF11FCE-464D-43C5-A1DC-239E540B78E2}" type="pres">
      <dgm:prSet presAssocID="{2D53CF86-899A-40EC-B5DF-74F56FD0500D}" presName="node" presStyleLbl="node1" presStyleIdx="0" presStyleCnt="4" custScaleX="139339" custScaleY="115850">
        <dgm:presLayoutVars>
          <dgm:bulletEnabled val="1"/>
        </dgm:presLayoutVars>
      </dgm:prSet>
      <dgm:spPr/>
    </dgm:pt>
    <dgm:pt modelId="{BB058A14-321F-4232-81B3-E7296C08054C}" type="pres">
      <dgm:prSet presAssocID="{2D53CF86-899A-40EC-B5DF-74F56FD0500D}" presName="dummy" presStyleCnt="0"/>
      <dgm:spPr/>
    </dgm:pt>
    <dgm:pt modelId="{AB13A1FD-4012-40D5-96E0-A105BB8A1788}" type="pres">
      <dgm:prSet presAssocID="{07BB8628-5B70-465A-A2D8-58F3EAF8D814}" presName="sibTrans" presStyleLbl="sibTrans2D1" presStyleIdx="0" presStyleCnt="4"/>
      <dgm:spPr/>
    </dgm:pt>
    <dgm:pt modelId="{E18970AC-0915-41AD-A295-5F599ED994B6}" type="pres">
      <dgm:prSet presAssocID="{5BD5E0AC-E0E4-48CD-B3A5-BA4837486E83}" presName="node" presStyleLbl="node1" presStyleIdx="1" presStyleCnt="4" custScaleX="129019" custScaleY="104509">
        <dgm:presLayoutVars>
          <dgm:bulletEnabled val="1"/>
        </dgm:presLayoutVars>
      </dgm:prSet>
      <dgm:spPr/>
    </dgm:pt>
    <dgm:pt modelId="{BC0130D0-1D65-450B-9F45-BB6F5C271356}" type="pres">
      <dgm:prSet presAssocID="{5BD5E0AC-E0E4-48CD-B3A5-BA4837486E83}" presName="dummy" presStyleCnt="0"/>
      <dgm:spPr/>
    </dgm:pt>
    <dgm:pt modelId="{3B18B64E-3BFA-43B7-A2E2-3E4751E34A6F}" type="pres">
      <dgm:prSet presAssocID="{5C042D0D-F249-4DAC-9413-5B41A984E869}" presName="sibTrans" presStyleLbl="sibTrans2D1" presStyleIdx="1" presStyleCnt="4"/>
      <dgm:spPr/>
    </dgm:pt>
    <dgm:pt modelId="{7D2B6701-A16A-4CAF-A782-004774657F97}" type="pres">
      <dgm:prSet presAssocID="{E07D6B09-BF2B-4E9F-B20E-E540210A2644}" presName="node" presStyleLbl="node1" presStyleIdx="2" presStyleCnt="4" custScaleX="141374" custScaleY="108297">
        <dgm:presLayoutVars>
          <dgm:bulletEnabled val="1"/>
        </dgm:presLayoutVars>
      </dgm:prSet>
      <dgm:spPr/>
    </dgm:pt>
    <dgm:pt modelId="{6A1E611B-F8F4-41CA-9656-F7872EF49EBD}" type="pres">
      <dgm:prSet presAssocID="{E07D6B09-BF2B-4E9F-B20E-E540210A2644}" presName="dummy" presStyleCnt="0"/>
      <dgm:spPr/>
    </dgm:pt>
    <dgm:pt modelId="{AEDF2BD0-5DAC-4F80-8A55-3E5B6B676AAC}" type="pres">
      <dgm:prSet presAssocID="{4E89EEFB-88C7-45C4-8954-90C5D3FAD14A}" presName="sibTrans" presStyleLbl="sibTrans2D1" presStyleIdx="2" presStyleCnt="4"/>
      <dgm:spPr/>
    </dgm:pt>
    <dgm:pt modelId="{8D23401D-EF07-4737-8C3F-5AAD54761AC1}" type="pres">
      <dgm:prSet presAssocID="{96597BEA-596A-4272-8FDE-2F628DA09C26}" presName="node" presStyleLbl="node1" presStyleIdx="3" presStyleCnt="4" custScaleX="131816" custScaleY="105542">
        <dgm:presLayoutVars>
          <dgm:bulletEnabled val="1"/>
        </dgm:presLayoutVars>
      </dgm:prSet>
      <dgm:spPr/>
    </dgm:pt>
    <dgm:pt modelId="{BC382D9F-93D2-4159-9ECD-51211E2CBC13}" type="pres">
      <dgm:prSet presAssocID="{96597BEA-596A-4272-8FDE-2F628DA09C26}" presName="dummy" presStyleCnt="0"/>
      <dgm:spPr/>
    </dgm:pt>
    <dgm:pt modelId="{556D6D01-BC2B-4BB3-9EF4-CE61BE702DC3}" type="pres">
      <dgm:prSet presAssocID="{A93632CD-9201-4BAA-8DE7-4589FC9331F7}" presName="sibTrans" presStyleLbl="sibTrans2D1" presStyleIdx="3" presStyleCnt="4"/>
      <dgm:spPr/>
    </dgm:pt>
  </dgm:ptLst>
  <dgm:cxnLst>
    <dgm:cxn modelId="{032B8101-F833-4967-A9B3-D037D6D57171}" srcId="{469543C6-B3B1-464B-86C8-F6906CBD3385}" destId="{E07D6B09-BF2B-4E9F-B20E-E540210A2644}" srcOrd="2" destOrd="0" parTransId="{A7167751-D2FE-459C-B3C5-44852FF9B1AC}" sibTransId="{4E89EEFB-88C7-45C4-8954-90C5D3FAD14A}"/>
    <dgm:cxn modelId="{0DAFBA05-8051-4694-8858-A2909B1C49F5}" type="presOf" srcId="{E07D6B09-BF2B-4E9F-B20E-E540210A2644}" destId="{7D2B6701-A16A-4CAF-A782-004774657F97}" srcOrd="0" destOrd="0" presId="urn:microsoft.com/office/officeart/2005/8/layout/radial6"/>
    <dgm:cxn modelId="{D991932B-95FE-4614-8522-D411C152D5BE}" srcId="{469543C6-B3B1-464B-86C8-F6906CBD3385}" destId="{2D53CF86-899A-40EC-B5DF-74F56FD0500D}" srcOrd="0" destOrd="0" parTransId="{236F4192-BB8B-47F1-BC1C-C798F6F05FA8}" sibTransId="{07BB8628-5B70-465A-A2D8-58F3EAF8D814}"/>
    <dgm:cxn modelId="{78B9D32B-A9D5-4E36-B046-859ABA647A9F}" srcId="{F45258AC-2B25-4DB5-8A64-4E8735E8B3BD}" destId="{469543C6-B3B1-464B-86C8-F6906CBD3385}" srcOrd="0" destOrd="0" parTransId="{A25FAE44-4D86-44EC-93EC-AA77E065F71A}" sibTransId="{E613AAB0-605B-4202-82E0-5F54FBDD5D25}"/>
    <dgm:cxn modelId="{8316802E-77D7-451E-ACEE-368C05F30F6F}" type="presOf" srcId="{5BD5E0AC-E0E4-48CD-B3A5-BA4837486E83}" destId="{E18970AC-0915-41AD-A295-5F599ED994B6}" srcOrd="0" destOrd="0" presId="urn:microsoft.com/office/officeart/2005/8/layout/radial6"/>
    <dgm:cxn modelId="{CE84A134-9946-4654-91B6-D890CB07F628}" type="presOf" srcId="{469543C6-B3B1-464B-86C8-F6906CBD3385}" destId="{4DF3C541-07DD-403A-ABFA-6C010CF67DCE}" srcOrd="0" destOrd="0" presId="urn:microsoft.com/office/officeart/2005/8/layout/radial6"/>
    <dgm:cxn modelId="{E4937B37-2DA5-44CB-B96A-76D6D53FC548}" type="presOf" srcId="{07BB8628-5B70-465A-A2D8-58F3EAF8D814}" destId="{AB13A1FD-4012-40D5-96E0-A105BB8A1788}" srcOrd="0" destOrd="0" presId="urn:microsoft.com/office/officeart/2005/8/layout/radial6"/>
    <dgm:cxn modelId="{117BA139-37CA-4606-916B-7B00B4EF5B27}" type="presOf" srcId="{96597BEA-596A-4272-8FDE-2F628DA09C26}" destId="{8D23401D-EF07-4737-8C3F-5AAD54761AC1}" srcOrd="0" destOrd="0" presId="urn:microsoft.com/office/officeart/2005/8/layout/radial6"/>
    <dgm:cxn modelId="{447B1A52-9A17-452A-ADD4-7D4F959672F4}" type="presOf" srcId="{2D53CF86-899A-40EC-B5DF-74F56FD0500D}" destId="{6EF11FCE-464D-43C5-A1DC-239E540B78E2}" srcOrd="0" destOrd="0" presId="urn:microsoft.com/office/officeart/2005/8/layout/radial6"/>
    <dgm:cxn modelId="{FB2E7793-2FCB-403B-8600-1436BBC9F56D}" type="presOf" srcId="{A93632CD-9201-4BAA-8DE7-4589FC9331F7}" destId="{556D6D01-BC2B-4BB3-9EF4-CE61BE702DC3}" srcOrd="0" destOrd="0" presId="urn:microsoft.com/office/officeart/2005/8/layout/radial6"/>
    <dgm:cxn modelId="{6B6B1FA7-4A88-4E5F-AD9A-340FAAA2D220}" srcId="{469543C6-B3B1-464B-86C8-F6906CBD3385}" destId="{5BD5E0AC-E0E4-48CD-B3A5-BA4837486E83}" srcOrd="1" destOrd="0" parTransId="{07D844A7-C5C6-4EF9-85F9-CEC865AB388F}" sibTransId="{5C042D0D-F249-4DAC-9413-5B41A984E869}"/>
    <dgm:cxn modelId="{30A198AE-1BD9-4D3B-A937-B8C3A4E86A67}" type="presOf" srcId="{5C042D0D-F249-4DAC-9413-5B41A984E869}" destId="{3B18B64E-3BFA-43B7-A2E2-3E4751E34A6F}" srcOrd="0" destOrd="0" presId="urn:microsoft.com/office/officeart/2005/8/layout/radial6"/>
    <dgm:cxn modelId="{90AEC2EE-CC6B-4985-9272-DDDE8E7D7CD3}" type="presOf" srcId="{4E89EEFB-88C7-45C4-8954-90C5D3FAD14A}" destId="{AEDF2BD0-5DAC-4F80-8A55-3E5B6B676AAC}" srcOrd="0" destOrd="0" presId="urn:microsoft.com/office/officeart/2005/8/layout/radial6"/>
    <dgm:cxn modelId="{4AD249F4-6471-42A7-83AA-17FAB409E052}" type="presOf" srcId="{F45258AC-2B25-4DB5-8A64-4E8735E8B3BD}" destId="{211D3DF1-E9CB-4005-BDC8-5A0B2E3427AC}" srcOrd="0" destOrd="0" presId="urn:microsoft.com/office/officeart/2005/8/layout/radial6"/>
    <dgm:cxn modelId="{B0430DFB-5323-4EF0-8053-157EE5D8D5FA}" srcId="{469543C6-B3B1-464B-86C8-F6906CBD3385}" destId="{96597BEA-596A-4272-8FDE-2F628DA09C26}" srcOrd="3" destOrd="0" parTransId="{3D21738D-52C8-4540-B1B8-35B061D13428}" sibTransId="{A93632CD-9201-4BAA-8DE7-4589FC9331F7}"/>
    <dgm:cxn modelId="{15BD2473-4195-4AC8-8771-8A0290B3647B}" type="presParOf" srcId="{211D3DF1-E9CB-4005-BDC8-5A0B2E3427AC}" destId="{4DF3C541-07DD-403A-ABFA-6C010CF67DCE}" srcOrd="0" destOrd="0" presId="urn:microsoft.com/office/officeart/2005/8/layout/radial6"/>
    <dgm:cxn modelId="{347A59F9-4487-47AD-BDAB-EF8F5361B46A}" type="presParOf" srcId="{211D3DF1-E9CB-4005-BDC8-5A0B2E3427AC}" destId="{6EF11FCE-464D-43C5-A1DC-239E540B78E2}" srcOrd="1" destOrd="0" presId="urn:microsoft.com/office/officeart/2005/8/layout/radial6"/>
    <dgm:cxn modelId="{EED43060-D1C2-4BC9-8B45-79F8D2BDB9C8}" type="presParOf" srcId="{211D3DF1-E9CB-4005-BDC8-5A0B2E3427AC}" destId="{BB058A14-321F-4232-81B3-E7296C08054C}" srcOrd="2" destOrd="0" presId="urn:microsoft.com/office/officeart/2005/8/layout/radial6"/>
    <dgm:cxn modelId="{46DE1991-34EC-4516-8CEC-63F5C8D789AE}" type="presParOf" srcId="{211D3DF1-E9CB-4005-BDC8-5A0B2E3427AC}" destId="{AB13A1FD-4012-40D5-96E0-A105BB8A1788}" srcOrd="3" destOrd="0" presId="urn:microsoft.com/office/officeart/2005/8/layout/radial6"/>
    <dgm:cxn modelId="{4F4D23E4-D8AF-49E5-BE98-E78F7CEA40A3}" type="presParOf" srcId="{211D3DF1-E9CB-4005-BDC8-5A0B2E3427AC}" destId="{E18970AC-0915-41AD-A295-5F599ED994B6}" srcOrd="4" destOrd="0" presId="urn:microsoft.com/office/officeart/2005/8/layout/radial6"/>
    <dgm:cxn modelId="{3DFF28BB-7F6C-4648-A3AB-49DA851F0296}" type="presParOf" srcId="{211D3DF1-E9CB-4005-BDC8-5A0B2E3427AC}" destId="{BC0130D0-1D65-450B-9F45-BB6F5C271356}" srcOrd="5" destOrd="0" presId="urn:microsoft.com/office/officeart/2005/8/layout/radial6"/>
    <dgm:cxn modelId="{ABC8DCB3-6011-4C65-A08C-64261D2F4FD2}" type="presParOf" srcId="{211D3DF1-E9CB-4005-BDC8-5A0B2E3427AC}" destId="{3B18B64E-3BFA-43B7-A2E2-3E4751E34A6F}" srcOrd="6" destOrd="0" presId="urn:microsoft.com/office/officeart/2005/8/layout/radial6"/>
    <dgm:cxn modelId="{F2E17200-3B32-43F9-A872-BB2AF2C3FE0D}" type="presParOf" srcId="{211D3DF1-E9CB-4005-BDC8-5A0B2E3427AC}" destId="{7D2B6701-A16A-4CAF-A782-004774657F97}" srcOrd="7" destOrd="0" presId="urn:microsoft.com/office/officeart/2005/8/layout/radial6"/>
    <dgm:cxn modelId="{D16A2850-F6E9-4043-AF0A-D3F87E9102A5}" type="presParOf" srcId="{211D3DF1-E9CB-4005-BDC8-5A0B2E3427AC}" destId="{6A1E611B-F8F4-41CA-9656-F7872EF49EBD}" srcOrd="8" destOrd="0" presId="urn:microsoft.com/office/officeart/2005/8/layout/radial6"/>
    <dgm:cxn modelId="{2B30847F-CF5A-4CA9-BABC-97227553336C}" type="presParOf" srcId="{211D3DF1-E9CB-4005-BDC8-5A0B2E3427AC}" destId="{AEDF2BD0-5DAC-4F80-8A55-3E5B6B676AAC}" srcOrd="9" destOrd="0" presId="urn:microsoft.com/office/officeart/2005/8/layout/radial6"/>
    <dgm:cxn modelId="{7E8B27C9-E42E-4A98-803E-D285C87F314A}" type="presParOf" srcId="{211D3DF1-E9CB-4005-BDC8-5A0B2E3427AC}" destId="{8D23401D-EF07-4737-8C3F-5AAD54761AC1}" srcOrd="10" destOrd="0" presId="urn:microsoft.com/office/officeart/2005/8/layout/radial6"/>
    <dgm:cxn modelId="{0209BC9C-9F03-46AA-9CA4-DE245C93889E}" type="presParOf" srcId="{211D3DF1-E9CB-4005-BDC8-5A0B2E3427AC}" destId="{BC382D9F-93D2-4159-9ECD-51211E2CBC13}" srcOrd="11" destOrd="0" presId="urn:microsoft.com/office/officeart/2005/8/layout/radial6"/>
    <dgm:cxn modelId="{13C2BD8A-AEBC-40B4-8FA8-CEF8CA49AF4E}" type="presParOf" srcId="{211D3DF1-E9CB-4005-BDC8-5A0B2E3427AC}" destId="{556D6D01-BC2B-4BB3-9EF4-CE61BE702DC3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92C5AC-F317-472E-A82E-7CDA99E02860}">
      <dsp:nvSpPr>
        <dsp:cNvPr id="0" name=""/>
        <dsp:cNvSpPr/>
      </dsp:nvSpPr>
      <dsp:spPr>
        <a:xfrm>
          <a:off x="11466" y="57938"/>
          <a:ext cx="4461727" cy="9611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600" kern="1200" dirty="0"/>
            <a:t>1. Didactisch concept</a:t>
          </a:r>
        </a:p>
      </dsp:txBody>
      <dsp:txXfrm>
        <a:off x="39617" y="86089"/>
        <a:ext cx="3424565" cy="904854"/>
      </dsp:txXfrm>
    </dsp:sp>
    <dsp:sp modelId="{B254B0D8-DFA9-48BB-BCB8-3267FFAE3913}">
      <dsp:nvSpPr>
        <dsp:cNvPr id="0" name=""/>
        <dsp:cNvSpPr/>
      </dsp:nvSpPr>
      <dsp:spPr>
        <a:xfrm>
          <a:off x="393681" y="1121348"/>
          <a:ext cx="4461727" cy="9611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600" kern="1200" dirty="0"/>
            <a:t>2. Didactisch model</a:t>
          </a:r>
        </a:p>
      </dsp:txBody>
      <dsp:txXfrm>
        <a:off x="421832" y="1149499"/>
        <a:ext cx="3386991" cy="904854"/>
      </dsp:txXfrm>
    </dsp:sp>
    <dsp:sp modelId="{8392EA78-0419-46D3-8D45-C1F0AA495FB7}">
      <dsp:nvSpPr>
        <dsp:cNvPr id="0" name=""/>
        <dsp:cNvSpPr/>
      </dsp:nvSpPr>
      <dsp:spPr>
        <a:xfrm>
          <a:off x="787363" y="2242697"/>
          <a:ext cx="4461727" cy="9611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600" kern="1200" dirty="0"/>
            <a:t>3. Didactische werkvormen</a:t>
          </a:r>
        </a:p>
      </dsp:txBody>
      <dsp:txXfrm>
        <a:off x="815514" y="2270848"/>
        <a:ext cx="3386991" cy="904854"/>
      </dsp:txXfrm>
    </dsp:sp>
    <dsp:sp modelId="{6DBD39C2-A788-4632-BB9A-DB974C333334}">
      <dsp:nvSpPr>
        <dsp:cNvPr id="0" name=""/>
        <dsp:cNvSpPr/>
      </dsp:nvSpPr>
      <dsp:spPr>
        <a:xfrm>
          <a:off x="3836975" y="728876"/>
          <a:ext cx="624751" cy="62475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2900" kern="1200"/>
        </a:p>
      </dsp:txBody>
      <dsp:txXfrm>
        <a:off x="3977544" y="728876"/>
        <a:ext cx="343613" cy="470125"/>
      </dsp:txXfrm>
    </dsp:sp>
    <dsp:sp modelId="{5F29CF3D-790E-43A3-988D-C4EE8102E8B0}">
      <dsp:nvSpPr>
        <dsp:cNvPr id="0" name=""/>
        <dsp:cNvSpPr/>
      </dsp:nvSpPr>
      <dsp:spPr>
        <a:xfrm>
          <a:off x="4230657" y="1843817"/>
          <a:ext cx="624751" cy="62475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2900" kern="1200"/>
        </a:p>
      </dsp:txBody>
      <dsp:txXfrm>
        <a:off x="4371226" y="1843817"/>
        <a:ext cx="343613" cy="47012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6D6D01-BC2B-4BB3-9EF4-CE61BE702DC3}">
      <dsp:nvSpPr>
        <dsp:cNvPr id="0" name=""/>
        <dsp:cNvSpPr/>
      </dsp:nvSpPr>
      <dsp:spPr>
        <a:xfrm>
          <a:off x="1182859" y="405551"/>
          <a:ext cx="2602638" cy="2602638"/>
        </a:xfrm>
        <a:prstGeom prst="blockArc">
          <a:avLst>
            <a:gd name="adj1" fmla="val 10800000"/>
            <a:gd name="adj2" fmla="val 16200000"/>
            <a:gd name="adj3" fmla="val 464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DF2BD0-5DAC-4F80-8A55-3E5B6B676AAC}">
      <dsp:nvSpPr>
        <dsp:cNvPr id="0" name=""/>
        <dsp:cNvSpPr/>
      </dsp:nvSpPr>
      <dsp:spPr>
        <a:xfrm>
          <a:off x="1182859" y="405551"/>
          <a:ext cx="2602638" cy="2602638"/>
        </a:xfrm>
        <a:prstGeom prst="blockArc">
          <a:avLst>
            <a:gd name="adj1" fmla="val 5400000"/>
            <a:gd name="adj2" fmla="val 10800000"/>
            <a:gd name="adj3" fmla="val 464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18B64E-3BFA-43B7-A2E2-3E4751E34A6F}">
      <dsp:nvSpPr>
        <dsp:cNvPr id="0" name=""/>
        <dsp:cNvSpPr/>
      </dsp:nvSpPr>
      <dsp:spPr>
        <a:xfrm>
          <a:off x="1182859" y="405551"/>
          <a:ext cx="2602638" cy="2602638"/>
        </a:xfrm>
        <a:prstGeom prst="blockArc">
          <a:avLst>
            <a:gd name="adj1" fmla="val 0"/>
            <a:gd name="adj2" fmla="val 5400000"/>
            <a:gd name="adj3" fmla="val 464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13A1FD-4012-40D5-96E0-A105BB8A1788}">
      <dsp:nvSpPr>
        <dsp:cNvPr id="0" name=""/>
        <dsp:cNvSpPr/>
      </dsp:nvSpPr>
      <dsp:spPr>
        <a:xfrm>
          <a:off x="1182859" y="405551"/>
          <a:ext cx="2602638" cy="2602638"/>
        </a:xfrm>
        <a:prstGeom prst="blockArc">
          <a:avLst>
            <a:gd name="adj1" fmla="val 16200000"/>
            <a:gd name="adj2" fmla="val 0"/>
            <a:gd name="adj3" fmla="val 464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F3C541-07DD-403A-ABFA-6C010CF67DCE}">
      <dsp:nvSpPr>
        <dsp:cNvPr id="0" name=""/>
        <dsp:cNvSpPr/>
      </dsp:nvSpPr>
      <dsp:spPr>
        <a:xfrm>
          <a:off x="1885171" y="1107863"/>
          <a:ext cx="1198013" cy="119801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kern="1200" dirty="0"/>
            <a:t>Model van </a:t>
          </a:r>
          <a:r>
            <a:rPr lang="nl-NL" sz="2000" kern="1200" dirty="0" err="1"/>
            <a:t>Van</a:t>
          </a:r>
          <a:r>
            <a:rPr lang="nl-NL" sz="2000" kern="1200" dirty="0"/>
            <a:t> Gelder</a:t>
          </a:r>
        </a:p>
      </dsp:txBody>
      <dsp:txXfrm>
        <a:off x="2060616" y="1283308"/>
        <a:ext cx="847123" cy="847123"/>
      </dsp:txXfrm>
    </dsp:sp>
    <dsp:sp modelId="{6EF11FCE-464D-43C5-A1DC-239E540B78E2}">
      <dsp:nvSpPr>
        <dsp:cNvPr id="0" name=""/>
        <dsp:cNvSpPr/>
      </dsp:nvSpPr>
      <dsp:spPr>
        <a:xfrm>
          <a:off x="1899923" y="-50023"/>
          <a:ext cx="1168509" cy="97152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 dirty="0"/>
            <a:t>doel</a:t>
          </a:r>
        </a:p>
      </dsp:txBody>
      <dsp:txXfrm>
        <a:off x="2071047" y="92254"/>
        <a:ext cx="826261" cy="686974"/>
      </dsp:txXfrm>
    </dsp:sp>
    <dsp:sp modelId="{E18970AC-0915-41AD-A295-5F599ED994B6}">
      <dsp:nvSpPr>
        <dsp:cNvPr id="0" name=""/>
        <dsp:cNvSpPr/>
      </dsp:nvSpPr>
      <dsp:spPr>
        <a:xfrm>
          <a:off x="3214324" y="1268658"/>
          <a:ext cx="1081965" cy="87642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 dirty="0"/>
            <a:t>Begin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 dirty="0"/>
            <a:t>situatie</a:t>
          </a:r>
        </a:p>
      </dsp:txBody>
      <dsp:txXfrm>
        <a:off x="3372774" y="1397007"/>
        <a:ext cx="765065" cy="619724"/>
      </dsp:txXfrm>
    </dsp:sp>
    <dsp:sp modelId="{7D2B6701-A16A-4CAF-A782-004774657F97}">
      <dsp:nvSpPr>
        <dsp:cNvPr id="0" name=""/>
        <dsp:cNvSpPr/>
      </dsp:nvSpPr>
      <dsp:spPr>
        <a:xfrm>
          <a:off x="1891390" y="2523904"/>
          <a:ext cx="1185575" cy="90818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 dirty="0"/>
            <a:t>Leer- activiteit</a:t>
          </a:r>
        </a:p>
      </dsp:txBody>
      <dsp:txXfrm>
        <a:off x="2065013" y="2656905"/>
        <a:ext cx="838329" cy="642186"/>
      </dsp:txXfrm>
    </dsp:sp>
    <dsp:sp modelId="{8D23401D-EF07-4737-8C3F-5AAD54761AC1}">
      <dsp:nvSpPr>
        <dsp:cNvPr id="0" name=""/>
        <dsp:cNvSpPr/>
      </dsp:nvSpPr>
      <dsp:spPr>
        <a:xfrm>
          <a:off x="660338" y="1264327"/>
          <a:ext cx="1105421" cy="88508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 dirty="0"/>
            <a:t>evaluatie</a:t>
          </a:r>
        </a:p>
      </dsp:txBody>
      <dsp:txXfrm>
        <a:off x="822223" y="1393945"/>
        <a:ext cx="781651" cy="6258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C67C980A-9B7E-4C97-889E-B485A73B08D6}" type="datetimeFigureOut">
              <a:rPr lang="nl-NL" smtClean="0"/>
              <a:t>19-11-2020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E0797C84-FCD1-453D-A42F-F49AB27733CA}" type="slidenum">
              <a:rPr lang="nl-NL" smtClean="0"/>
              <a:t>‹nr.›</a:t>
            </a:fld>
            <a:endParaRPr lang="nl-NL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98610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C980A-9B7E-4C97-889E-B485A73B08D6}" type="datetimeFigureOut">
              <a:rPr lang="nl-NL" smtClean="0"/>
              <a:t>19-11-2020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97C84-FCD1-453D-A42F-F49AB27733C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4261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C980A-9B7E-4C97-889E-B485A73B08D6}" type="datetimeFigureOut">
              <a:rPr lang="nl-NL" smtClean="0"/>
              <a:t>19-11-2020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97C84-FCD1-453D-A42F-F49AB27733C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0477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C980A-9B7E-4C97-889E-B485A73B08D6}" type="datetimeFigureOut">
              <a:rPr lang="nl-NL" smtClean="0"/>
              <a:t>19-11-2020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97C84-FCD1-453D-A42F-F49AB27733C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61744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67C980A-9B7E-4C97-889E-B485A73B08D6}" type="datetimeFigureOut">
              <a:rPr lang="nl-NL" smtClean="0"/>
              <a:t>19-11-2020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0797C84-FCD1-453D-A42F-F49AB27733CA}" type="slidenum">
              <a:rPr lang="nl-NL" smtClean="0"/>
              <a:t>‹nr.›</a:t>
            </a:fld>
            <a:endParaRPr lang="nl-NL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7827010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C980A-9B7E-4C97-889E-B485A73B08D6}" type="datetimeFigureOut">
              <a:rPr lang="nl-NL" smtClean="0"/>
              <a:t>19-11-2020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97C84-FCD1-453D-A42F-F49AB27733C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8702218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C980A-9B7E-4C97-889E-B485A73B08D6}" type="datetimeFigureOut">
              <a:rPr lang="nl-NL" smtClean="0"/>
              <a:t>19-11-2020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97C84-FCD1-453D-A42F-F49AB27733C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4497728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C980A-9B7E-4C97-889E-B485A73B08D6}" type="datetimeFigureOut">
              <a:rPr lang="nl-NL" smtClean="0"/>
              <a:t>19-11-2020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97C84-FCD1-453D-A42F-F49AB27733C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4592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C980A-9B7E-4C97-889E-B485A73B08D6}" type="datetimeFigureOut">
              <a:rPr lang="nl-NL" smtClean="0"/>
              <a:t>19-11-2020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97C84-FCD1-453D-A42F-F49AB27733C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2786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C67C980A-9B7E-4C97-889E-B485A73B08D6}" type="datetimeFigureOut">
              <a:rPr lang="nl-NL" smtClean="0"/>
              <a:t>19-11-2020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E0797C84-FCD1-453D-A42F-F49AB27733CA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086916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C67C980A-9B7E-4C97-889E-B485A73B08D6}" type="datetimeFigureOut">
              <a:rPr lang="nl-NL" smtClean="0"/>
              <a:t>19-11-2020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E0797C84-FCD1-453D-A42F-F49AB27733C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1072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67C980A-9B7E-4C97-889E-B485A73B08D6}" type="datetimeFigureOut">
              <a:rPr lang="nl-NL" smtClean="0"/>
              <a:t>19-11-2020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0797C84-FCD1-453D-A42F-F49AB27733CA}" type="slidenum">
              <a:rPr lang="nl-NL" smtClean="0"/>
              <a:t>‹nr.›</a:t>
            </a:fld>
            <a:endParaRPr lang="nl-NL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97633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hyperlink" Target="https://www.youtube.com/watch?v=lCbRFYTjFKc" TargetMode="External"/><Relationship Id="rId7" Type="http://schemas.openxmlformats.org/officeDocument/2006/relationships/diagramColors" Target="../diagrams/colors2.xml"/><Relationship Id="rId2" Type="http://schemas.openxmlformats.org/officeDocument/2006/relationships/hyperlink" Target="https://www.youtube.com/watch?v=UuvXFOQH_8g" TargetMode="Externa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err="1"/>
              <a:t>Ontwikkelingspyschologie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Leerjaar 2</a:t>
            </a:r>
          </a:p>
          <a:p>
            <a:r>
              <a:rPr lang="nl-NL" dirty="0"/>
              <a:t>Periode 7 les1</a:t>
            </a:r>
          </a:p>
        </p:txBody>
      </p:sp>
    </p:spTree>
    <p:extLst>
      <p:ext uri="{BB962C8B-B14F-4D97-AF65-F5344CB8AC3E}">
        <p14:creationId xmlns:p14="http://schemas.microsoft.com/office/powerpoint/2010/main" val="17330716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Didactische vormgeving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3 niveaus: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nl-NL" dirty="0"/>
              <a:t>Een visie/theorie over hoe leerlingen leren, hoe geeft een school vorm aan het onderwijs: het onderwijsconcept</a:t>
            </a:r>
          </a:p>
          <a:p>
            <a:pPr marL="514350" indent="-514350">
              <a:buAutoNum type="arabicPeriod"/>
            </a:pPr>
            <a:r>
              <a:rPr lang="nl-NL" dirty="0"/>
              <a:t>Een praktische uitwerking van het didactisch concept; methodisch werken (structuur geven aan je les(deel) die overzichtelijk is en begrijpelijk voor anderen</a:t>
            </a:r>
          </a:p>
          <a:p>
            <a:pPr marL="514350" indent="-514350">
              <a:buAutoNum type="arabicPeriod"/>
            </a:pPr>
            <a:r>
              <a:rPr lang="nl-NL" dirty="0"/>
              <a:t>Instructie, interactie, opdracht, samenwerken, spelvorm</a:t>
            </a:r>
          </a:p>
        </p:txBody>
      </p:sp>
      <p:graphicFrame>
        <p:nvGraphicFramePr>
          <p:cNvPr id="6" name="Diagram 5"/>
          <p:cNvGraphicFramePr/>
          <p:nvPr/>
        </p:nvGraphicFramePr>
        <p:xfrm>
          <a:off x="838200" y="2677886"/>
          <a:ext cx="5249091" cy="32038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936141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47206" y="691697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nl-NL" sz="4900" dirty="0"/>
              <a:t>model van </a:t>
            </a:r>
            <a:r>
              <a:rPr lang="nl-NL" sz="4900" dirty="0" err="1"/>
              <a:t>Van</a:t>
            </a:r>
            <a:r>
              <a:rPr lang="nl-NL" sz="4900" dirty="0"/>
              <a:t> Gelder</a:t>
            </a:r>
            <a:br>
              <a:rPr lang="nl-NL" dirty="0"/>
            </a:br>
            <a:r>
              <a:rPr lang="nl-NL" sz="2000" dirty="0">
                <a:hlinkClick r:id="rId2"/>
              </a:rPr>
              <a:t>https://www.youtube.com/watch?v=UuvXFOQH_8g</a:t>
            </a:r>
            <a:r>
              <a:rPr lang="nl-NL" sz="2000" dirty="0"/>
              <a:t> (lange versie)</a:t>
            </a:r>
            <a:br>
              <a:rPr lang="nl-NL" sz="2000" dirty="0"/>
            </a:br>
            <a:r>
              <a:rPr lang="nl-NL" sz="2000" dirty="0">
                <a:hlinkClick r:id="rId3"/>
              </a:rPr>
              <a:t>https://www.youtube.com/watch?v=lCbRFYTjFKc</a:t>
            </a:r>
            <a:r>
              <a:rPr lang="nl-NL" sz="2000" dirty="0"/>
              <a:t> (korte versie)</a:t>
            </a:r>
            <a:br>
              <a:rPr lang="nl-NL" sz="2000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= Een didactische analyse van het onderwijsleerproces</a:t>
            </a:r>
          </a:p>
          <a:p>
            <a:pPr lvl="1"/>
            <a:r>
              <a:rPr lang="nl-NL" dirty="0"/>
              <a:t>Een praktisch hulpmiddel voor de voorbereiding, uitvoering en evaluatie van lessen</a:t>
            </a:r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3325222" y="3095897"/>
          <a:ext cx="4956629" cy="33820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5" name="Tekstvak 4">
            <a:extLst>
              <a:ext uri="{FF2B5EF4-FFF2-40B4-BE49-F238E27FC236}">
                <a16:creationId xmlns:a16="http://schemas.microsoft.com/office/drawing/2014/main" id="{F8C0E70D-7CEA-44E7-82CD-7BC36EB47172}"/>
              </a:ext>
            </a:extLst>
          </p:cNvPr>
          <p:cNvSpPr txBox="1"/>
          <p:nvPr/>
        </p:nvSpPr>
        <p:spPr>
          <a:xfrm>
            <a:off x="8810625" y="6166303"/>
            <a:ext cx="2313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Uitleg pagina 130 boek</a:t>
            </a:r>
          </a:p>
        </p:txBody>
      </p:sp>
    </p:spTree>
    <p:extLst>
      <p:ext uri="{BB962C8B-B14F-4D97-AF65-F5344CB8AC3E}">
        <p14:creationId xmlns:p14="http://schemas.microsoft.com/office/powerpoint/2010/main" val="9334950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Model van </a:t>
            </a:r>
            <a:r>
              <a:rPr lang="nl-NL" dirty="0" err="1"/>
              <a:t>Van</a:t>
            </a:r>
            <a:r>
              <a:rPr lang="nl-NL" dirty="0"/>
              <a:t> Gelder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Doel bepalen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dirty="0"/>
              <a:t>Wat wil je dat de </a:t>
            </a:r>
            <a:r>
              <a:rPr lang="nl-NL" dirty="0" err="1"/>
              <a:t>ll</a:t>
            </a:r>
            <a:r>
              <a:rPr lang="nl-NL" dirty="0"/>
              <a:t> met deze onderwijsleersituatie bereikt (leren, ervaren en/of kennismaken met..) of wat wil je zelf bereiken?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l-NL" dirty="0"/>
              <a:t>beginsituatie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l-NL" dirty="0"/>
              <a:t>De lesstof, activiteit of thema moet aansluiten bij de belangstelling va </a:t>
            </a:r>
            <a:r>
              <a:rPr lang="nl-NL" dirty="0" err="1"/>
              <a:t>lln</a:t>
            </a:r>
            <a:r>
              <a:rPr lang="nl-NL" dirty="0"/>
              <a:t> en bij wat ze al weten.</a:t>
            </a:r>
          </a:p>
          <a:p>
            <a:r>
              <a:rPr lang="nl-NL" dirty="0"/>
              <a:t>Het moet aansluiten bij je leerdoel</a:t>
            </a:r>
          </a:p>
          <a:p>
            <a:r>
              <a:rPr lang="nl-NL" dirty="0"/>
              <a:t>Zorg dat tijdens het leerproces de </a:t>
            </a:r>
            <a:r>
              <a:rPr lang="nl-NL" dirty="0" err="1"/>
              <a:t>lln</a:t>
            </a:r>
            <a:r>
              <a:rPr lang="nl-NL" dirty="0"/>
              <a:t> zelf de regie kunnen voeren over hun eigen leerproces; </a:t>
            </a:r>
          </a:p>
          <a:p>
            <a:pPr marL="0" indent="0">
              <a:buNone/>
            </a:pPr>
            <a:r>
              <a:rPr lang="nl-NL" dirty="0"/>
              <a:t>een </a:t>
            </a:r>
            <a:r>
              <a:rPr lang="nl-NL" b="1" dirty="0"/>
              <a:t>veilig leerklimaat </a:t>
            </a:r>
            <a:r>
              <a:rPr lang="nl-NL" dirty="0"/>
              <a:t>waarin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dirty="0" err="1"/>
              <a:t>lln</a:t>
            </a:r>
            <a:r>
              <a:rPr lang="nl-NL" dirty="0"/>
              <a:t> taken hebben die ze aankunnen,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dirty="0"/>
              <a:t>je geeft ze zo weinig mogelijk hulp en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dirty="0"/>
              <a:t>laat ze zo veel mogelijk </a:t>
            </a:r>
            <a:r>
              <a:rPr lang="nl-NL" b="1" dirty="0"/>
              <a:t>zelf</a:t>
            </a:r>
            <a:r>
              <a:rPr lang="nl-NL" dirty="0"/>
              <a:t> tot oplossingen komen</a:t>
            </a:r>
          </a:p>
        </p:txBody>
      </p:sp>
    </p:spTree>
    <p:extLst>
      <p:ext uri="{BB962C8B-B14F-4D97-AF65-F5344CB8AC3E}">
        <p14:creationId xmlns:p14="http://schemas.microsoft.com/office/powerpoint/2010/main" val="22550915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Model van </a:t>
            </a:r>
            <a:r>
              <a:rPr lang="nl-NL" dirty="0" err="1"/>
              <a:t>Van</a:t>
            </a:r>
            <a:r>
              <a:rPr lang="nl-NL" dirty="0"/>
              <a:t> Gelder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leeractiviteit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nl-NL" dirty="0"/>
              <a:t>Wat gaan de </a:t>
            </a:r>
            <a:r>
              <a:rPr lang="nl-NL" dirty="0" err="1"/>
              <a:t>lln</a:t>
            </a:r>
            <a:r>
              <a:rPr lang="nl-NL" dirty="0"/>
              <a:t> doen en welk gedrag verwacht je van ze? Wat is het thema van de les?</a:t>
            </a:r>
          </a:p>
          <a:p>
            <a:pPr marL="0" indent="0">
              <a:buNone/>
            </a:pPr>
            <a:r>
              <a:rPr lang="nl-NL" dirty="0"/>
              <a:t>Een leeractiviteit bestaat uit een:</a:t>
            </a:r>
          </a:p>
          <a:p>
            <a:pPr marL="0" indent="0">
              <a:buNone/>
            </a:pPr>
            <a:r>
              <a:rPr lang="nl-NL" b="1" dirty="0"/>
              <a:t>inleiding</a:t>
            </a:r>
            <a:r>
              <a:rPr lang="nl-NL" dirty="0"/>
              <a:t>; hoe introduceren, hoe maak je ze enthousiast? Welke werkvorm kies je?</a:t>
            </a:r>
          </a:p>
          <a:p>
            <a:pPr marL="0" indent="0">
              <a:buNone/>
            </a:pPr>
            <a:r>
              <a:rPr lang="nl-NL" b="1" dirty="0"/>
              <a:t>Kern</a:t>
            </a:r>
            <a:r>
              <a:rPr lang="nl-NL" dirty="0"/>
              <a:t>; stap voor stap de leerstof beschrijven, didactische werkvorm die je gebruikt, groeperingsvorm of de opstelling en je schat de tijd in.</a:t>
            </a:r>
          </a:p>
          <a:p>
            <a:pPr marL="0" indent="0">
              <a:buNone/>
            </a:pPr>
            <a:r>
              <a:rPr lang="nl-NL" b="1" dirty="0"/>
              <a:t>Slot</a:t>
            </a:r>
            <a:r>
              <a:rPr lang="nl-NL" dirty="0"/>
              <a:t>; hoe sluit je de activiteit af, hoe ga je evalueren, hoe kom je op deze activiteit terug </a:t>
            </a:r>
            <a:r>
              <a:rPr lang="nl-NL" dirty="0" err="1"/>
              <a:t>evt</a:t>
            </a:r>
            <a:r>
              <a:rPr lang="nl-NL" dirty="0"/>
              <a:t> resultaat zichtbaar maken. En je geeft aan hoeveel tijd je voor deze les nodig hebt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l-NL" dirty="0"/>
              <a:t>evalueren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nl-NL" dirty="0"/>
              <a:t>Hoe kijk je terug om te zien of je </a:t>
            </a:r>
            <a:r>
              <a:rPr lang="nl-NL" dirty="0" err="1"/>
              <a:t>lesdoel</a:t>
            </a:r>
            <a:r>
              <a:rPr lang="nl-NL" dirty="0"/>
              <a:t> en/of persoonlijke doel behaald is. Hoe is het verlopen? Wat kan beter? Waar moet je een volgende keer rekening mee houden?</a:t>
            </a:r>
          </a:p>
          <a:p>
            <a:r>
              <a:rPr lang="nl-NL" dirty="0"/>
              <a:t>Let hierbij op zowel proces- als product evaluatie!!</a:t>
            </a:r>
          </a:p>
        </p:txBody>
      </p:sp>
    </p:spTree>
    <p:extLst>
      <p:ext uri="{BB962C8B-B14F-4D97-AF65-F5344CB8AC3E}">
        <p14:creationId xmlns:p14="http://schemas.microsoft.com/office/powerpoint/2010/main" val="1059030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week opdracht	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/>
              <a:t>Maak voor je stage groep een les-activiteit volgens het model van </a:t>
            </a:r>
            <a:r>
              <a:rPr lang="nl-NL" dirty="0" err="1"/>
              <a:t>Van</a:t>
            </a:r>
            <a:r>
              <a:rPr lang="nl-NL" dirty="0"/>
              <a:t> Gelder! </a:t>
            </a:r>
            <a:r>
              <a:rPr lang="nl-NL"/>
              <a:t>Neem een </a:t>
            </a:r>
            <a:r>
              <a:rPr lang="nl-NL" dirty="0"/>
              <a:t>les</a:t>
            </a:r>
          </a:p>
          <a:p>
            <a:pPr marL="0" indent="0">
              <a:buNone/>
            </a:pPr>
            <a:r>
              <a:rPr lang="nl-NL" dirty="0"/>
              <a:t>   nemen uit je stage en die je zelf heel goed vond.  Zorg     </a:t>
            </a:r>
          </a:p>
          <a:p>
            <a:pPr marL="0" indent="0">
              <a:buNone/>
            </a:pPr>
            <a:r>
              <a:rPr lang="nl-NL" dirty="0"/>
              <a:t>   er wel voor dat je het hele schema kunt uitwerken, anders is je les niet helemaal compleet.</a:t>
            </a:r>
          </a:p>
          <a:p>
            <a:pPr marL="0" indent="0">
              <a:buNone/>
            </a:pPr>
            <a:r>
              <a:rPr lang="nl-NL" dirty="0"/>
              <a:t>   Het doel van deze opdracht is dat je laat zien dat je alle stappen in een goede les kunt zetten of   </a:t>
            </a:r>
          </a:p>
          <a:p>
            <a:pPr marL="0" indent="0">
              <a:buNone/>
            </a:pPr>
            <a:r>
              <a:rPr lang="nl-NL" dirty="0"/>
              <a:t>   herkennen die in het model van </a:t>
            </a:r>
            <a:r>
              <a:rPr lang="nl-NL" dirty="0" err="1"/>
              <a:t>Van</a:t>
            </a:r>
            <a:r>
              <a:rPr lang="nl-NL" dirty="0"/>
              <a:t> Gelder staan.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Vul het hele schema in dat je vindt in je wikiwijs</a:t>
            </a:r>
          </a:p>
          <a:p>
            <a:endParaRPr lang="nl-NL" dirty="0"/>
          </a:p>
          <a:p>
            <a:r>
              <a:rPr lang="nl-NL" dirty="0"/>
              <a:t>Lees voor je begint de theorie hierover in je boek (</a:t>
            </a:r>
            <a:r>
              <a:rPr lang="nl-NL" dirty="0" err="1"/>
              <a:t>pag</a:t>
            </a:r>
            <a:r>
              <a:rPr lang="nl-NL" dirty="0"/>
              <a:t> 129-133)</a:t>
            </a:r>
          </a:p>
        </p:txBody>
      </p:sp>
    </p:spTree>
    <p:extLst>
      <p:ext uri="{BB962C8B-B14F-4D97-AF65-F5344CB8AC3E}">
        <p14:creationId xmlns:p14="http://schemas.microsoft.com/office/powerpoint/2010/main" val="2234114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51678" y="408511"/>
            <a:ext cx="10178322" cy="1492132"/>
          </a:xfrm>
        </p:spPr>
        <p:txBody>
          <a:bodyPr/>
          <a:lstStyle/>
          <a:p>
            <a:r>
              <a:rPr lang="nl-NL" dirty="0"/>
              <a:t>Periode opdracht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51678" y="1900643"/>
            <a:ext cx="10178322" cy="47222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elke les krijg je een opdracht die aansluit bij de lesstof..</a:t>
            </a:r>
          </a:p>
          <a:p>
            <a:pPr marL="0" indent="0">
              <a:buNone/>
            </a:pPr>
            <a:r>
              <a:rPr lang="nl-NL" dirty="0"/>
              <a:t>	elke week maak je deze opdracht </a:t>
            </a:r>
          </a:p>
          <a:p>
            <a:pPr marL="0" indent="0">
              <a:buNone/>
            </a:pPr>
            <a:r>
              <a:rPr lang="nl-NL" dirty="0"/>
              <a:t>		alle opdrachten samen vormen een logboek van OPS periode 7</a:t>
            </a:r>
          </a:p>
          <a:p>
            <a:pPr marL="0" indent="0">
              <a:buNone/>
            </a:pPr>
            <a:r>
              <a:rPr lang="nl-NL" dirty="0"/>
              <a:t>			het logboek moet je elke les digitaal kunnen laten zien</a:t>
            </a:r>
          </a:p>
          <a:p>
            <a:pPr marL="0" indent="0">
              <a:buNone/>
            </a:pPr>
            <a:r>
              <a:rPr lang="nl-NL" dirty="0"/>
              <a:t>				eind van periode 7 lever je het logboek in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Je kan deze periode alleen halen als</a:t>
            </a:r>
          </a:p>
          <a:p>
            <a:pPr marL="800100" lvl="1" indent="-342900">
              <a:buFont typeface="+mj-lt"/>
              <a:buAutoNum type="arabicPeriod"/>
            </a:pPr>
            <a:r>
              <a:rPr lang="nl-NL" dirty="0"/>
              <a:t>minimaal 80% aanwezigheid (2 opties per les: aanwezig of afwezig)</a:t>
            </a:r>
          </a:p>
          <a:p>
            <a:pPr marL="800100" lvl="1" indent="-342900">
              <a:buFont typeface="+mj-lt"/>
              <a:buAutoNum type="arabicPeriod"/>
            </a:pPr>
            <a:r>
              <a:rPr lang="nl-NL" dirty="0"/>
              <a:t>actieve werkhouding (boek mee, laptop mee en actief meedoen met de les)</a:t>
            </a:r>
          </a:p>
          <a:p>
            <a:pPr marL="800100" lvl="1" indent="-342900">
              <a:buFont typeface="+mj-lt"/>
              <a:buAutoNum type="arabicPeriod"/>
            </a:pPr>
            <a:r>
              <a:rPr lang="nl-NL" dirty="0"/>
              <a:t>inleveren van het complete logboek</a:t>
            </a:r>
          </a:p>
        </p:txBody>
      </p:sp>
    </p:spTree>
    <p:extLst>
      <p:ext uri="{BB962C8B-B14F-4D97-AF65-F5344CB8AC3E}">
        <p14:creationId xmlns:p14="http://schemas.microsoft.com/office/powerpoint/2010/main" val="2728674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BF26B786-B947-4BB0-B27F-EB401BFC9B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3604147"/>
              </p:ext>
            </p:extLst>
          </p:nvPr>
        </p:nvGraphicFramePr>
        <p:xfrm>
          <a:off x="1133062" y="208722"/>
          <a:ext cx="10595113" cy="6004212"/>
        </p:xfrm>
        <a:graphic>
          <a:graphicData uri="http://schemas.openxmlformats.org/drawingml/2006/table">
            <a:tbl>
              <a:tblPr firstRow="1" firstCol="1" bandRow="1"/>
              <a:tblGrid>
                <a:gridCol w="1155151">
                  <a:extLst>
                    <a:ext uri="{9D8B030D-6E8A-4147-A177-3AD203B41FA5}">
                      <a16:colId xmlns:a16="http://schemas.microsoft.com/office/drawing/2014/main" val="4279019618"/>
                    </a:ext>
                  </a:extLst>
                </a:gridCol>
                <a:gridCol w="1822751">
                  <a:extLst>
                    <a:ext uri="{9D8B030D-6E8A-4147-A177-3AD203B41FA5}">
                      <a16:colId xmlns:a16="http://schemas.microsoft.com/office/drawing/2014/main" val="2700408240"/>
                    </a:ext>
                  </a:extLst>
                </a:gridCol>
                <a:gridCol w="3645505">
                  <a:extLst>
                    <a:ext uri="{9D8B030D-6E8A-4147-A177-3AD203B41FA5}">
                      <a16:colId xmlns:a16="http://schemas.microsoft.com/office/drawing/2014/main" val="4092008186"/>
                    </a:ext>
                  </a:extLst>
                </a:gridCol>
                <a:gridCol w="3971706">
                  <a:extLst>
                    <a:ext uri="{9D8B030D-6E8A-4147-A177-3AD203B41FA5}">
                      <a16:colId xmlns:a16="http://schemas.microsoft.com/office/drawing/2014/main" val="1480545579"/>
                    </a:ext>
                  </a:extLst>
                </a:gridCol>
              </a:tblGrid>
              <a:tr h="2416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Datum</a:t>
                      </a:r>
                      <a:endParaRPr lang="nl-N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56" marR="604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Theorieboek</a:t>
                      </a:r>
                      <a:endParaRPr lang="nl-N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56" marR="604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Thema</a:t>
                      </a:r>
                      <a:endParaRPr lang="nl-N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56" marR="604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Weekopdracht</a:t>
                      </a:r>
                      <a:endParaRPr lang="nl-N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56" marR="604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0765267"/>
                  </a:ext>
                </a:extLst>
              </a:tr>
              <a:tr h="7473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20-11</a:t>
                      </a:r>
                      <a:endParaRPr lang="nl-N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56" marR="604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Blz 125-134</a:t>
                      </a:r>
                      <a:endParaRPr lang="nl-N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56" marR="604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Didactiek</a:t>
                      </a:r>
                      <a:endParaRPr lang="nl-N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Didactische vaardigheden</a:t>
                      </a:r>
                      <a:endParaRPr lang="nl-N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Didactisch concept</a:t>
                      </a:r>
                      <a:endParaRPr lang="nl-N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56" marR="604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Model van Van Gelder</a:t>
                      </a:r>
                      <a:endParaRPr lang="nl-N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56" marR="604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9673016"/>
                  </a:ext>
                </a:extLst>
              </a:tr>
              <a:tr h="7473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27-11</a:t>
                      </a:r>
                      <a:endParaRPr lang="nl-N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56" marR="604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Blz 135-144 Wb opdr 6 pag 59/60</a:t>
                      </a:r>
                      <a:endParaRPr lang="nl-N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56" marR="604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Projectonderwijs</a:t>
                      </a:r>
                      <a:endParaRPr lang="nl-N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Directe instructiemodel</a:t>
                      </a:r>
                      <a:endParaRPr lang="nl-N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nl-N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56" marR="604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Lesactiviteit per onderwijsvorm</a:t>
                      </a:r>
                      <a:endParaRPr lang="nl-N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56" marR="604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1015145"/>
                  </a:ext>
                </a:extLst>
              </a:tr>
              <a:tr h="10002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4-12</a:t>
                      </a:r>
                      <a:endParaRPr lang="nl-N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56" marR="604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Blz 144-156</a:t>
                      </a:r>
                      <a:endParaRPr lang="nl-N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WB opdr 7 en 8</a:t>
                      </a:r>
                      <a:endParaRPr lang="nl-N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56" marR="604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Zelfstandig werken met het  GIP model</a:t>
                      </a:r>
                      <a:endParaRPr lang="nl-N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Samenwerkend leren/coöperatief leren</a:t>
                      </a:r>
                      <a:endParaRPr lang="nl-N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56" marR="604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Lesactiviteit per onderwijsvorm</a:t>
                      </a:r>
                      <a:endParaRPr lang="nl-N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56" marR="604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022902"/>
                  </a:ext>
                </a:extLst>
              </a:tr>
              <a:tr h="4945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11-12</a:t>
                      </a:r>
                      <a:endParaRPr lang="nl-N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56" marR="604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Thema 8 H17</a:t>
                      </a:r>
                      <a:endParaRPr lang="nl-N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56" marR="604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Groepen en interactie</a:t>
                      </a:r>
                      <a:endParaRPr lang="nl-N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56" marR="604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Sociogram</a:t>
                      </a:r>
                      <a:endParaRPr lang="nl-N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56" marR="604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120390"/>
                  </a:ext>
                </a:extLst>
              </a:tr>
              <a:tr h="4945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18-12</a:t>
                      </a:r>
                      <a:endParaRPr lang="nl-N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56" marR="604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Thema 8 H17</a:t>
                      </a:r>
                      <a:endParaRPr lang="nl-N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56" marR="604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Groepsprocessen</a:t>
                      </a:r>
                      <a:endParaRPr lang="nl-N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56" marR="604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Belbin en kernkwadrant</a:t>
                      </a:r>
                      <a:endParaRPr lang="nl-N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56" marR="604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7503159"/>
                  </a:ext>
                </a:extLst>
              </a:tr>
              <a:tr h="7473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8-1</a:t>
                      </a:r>
                      <a:endParaRPr lang="nl-N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56" marR="604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Thema 8 H17</a:t>
                      </a:r>
                      <a:endParaRPr lang="nl-N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56" marR="604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Groepsprocessen</a:t>
                      </a:r>
                      <a:endParaRPr lang="nl-N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56" marR="604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Sociogram uitwerken, activiteit ter verbetering/uitdaging van het groepsproces</a:t>
                      </a:r>
                      <a:endParaRPr lang="nl-N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56" marR="604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2413875"/>
                  </a:ext>
                </a:extLst>
              </a:tr>
              <a:tr h="4945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15-1</a:t>
                      </a:r>
                      <a:endParaRPr lang="nl-N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56" marR="604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Thema 8 H17</a:t>
                      </a:r>
                      <a:endParaRPr lang="nl-N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56" marR="604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Samenwerken</a:t>
                      </a:r>
                      <a:endParaRPr lang="nl-N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56" marR="604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Vragenlijst samenwerken maken</a:t>
                      </a:r>
                      <a:endParaRPr lang="nl-N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56" marR="604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4853172"/>
                  </a:ext>
                </a:extLst>
              </a:tr>
              <a:tr h="4945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22-1</a:t>
                      </a:r>
                      <a:endParaRPr lang="nl-N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56" marR="604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Thema 8 H17 </a:t>
                      </a:r>
                      <a:endParaRPr lang="nl-N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56" marR="604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Sfeer,communicatiestructuren, conformisme</a:t>
                      </a:r>
                      <a:endParaRPr lang="nl-N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56" marR="604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Stellingen</a:t>
                      </a:r>
                      <a:endParaRPr lang="nl-N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56" marR="604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5082832"/>
                  </a:ext>
                </a:extLst>
              </a:tr>
              <a:tr h="2711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29-1</a:t>
                      </a:r>
                      <a:endParaRPr lang="nl-N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56" marR="604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Deadline logboek</a:t>
                      </a:r>
                      <a:endParaRPr lang="nl-N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56" marR="604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0091530"/>
                  </a:ext>
                </a:extLst>
              </a:tr>
              <a:tr h="2711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5-2</a:t>
                      </a:r>
                      <a:endParaRPr lang="nl-N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56" marR="604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Deadline verbeterde logboek</a:t>
                      </a:r>
                      <a:endParaRPr lang="nl-N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56" marR="604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7065518"/>
                  </a:ext>
                </a:extLst>
              </a:tr>
            </a:tbl>
          </a:graphicData>
        </a:graphic>
      </p:graphicFrame>
      <p:sp>
        <p:nvSpPr>
          <p:cNvPr id="4" name="Rectangle 1">
            <a:extLst>
              <a:ext uri="{FF2B5EF4-FFF2-40B4-BE49-F238E27FC236}">
                <a16:creationId xmlns:a16="http://schemas.microsoft.com/office/drawing/2014/main" id="{8C706870-1AD9-4DB4-A7CA-4A3825EA9F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3650" y="19526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42746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Didactisch begeleiden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Deze les gaan we het hebben over: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dirty="0"/>
              <a:t>Didactiek / didactisch begeleiden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dirty="0"/>
              <a:t>Didactische vaardigheden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dirty="0"/>
              <a:t>Didactische vormgeving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032344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didactiek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51678" y="1619251"/>
            <a:ext cx="10178322" cy="42603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= </a:t>
            </a:r>
            <a:r>
              <a:rPr lang="nl-NL" b="1" dirty="0"/>
              <a:t>De</a:t>
            </a:r>
            <a:r>
              <a:rPr lang="nl-NL" dirty="0"/>
              <a:t> </a:t>
            </a:r>
            <a:r>
              <a:rPr lang="nl-NL" b="1" dirty="0"/>
              <a:t>onderwijskundige aanpak </a:t>
            </a:r>
            <a:r>
              <a:rPr lang="nl-NL" sz="2400" b="1" dirty="0"/>
              <a:t>van overdracht van kennis, vaardigheid en inzicht</a:t>
            </a:r>
          </a:p>
          <a:p>
            <a:pPr>
              <a:buFont typeface="Wingdings" panose="05000000000000000000" pitchFamily="2" charset="2"/>
              <a:buChar char="v"/>
            </a:pPr>
            <a:endParaRPr lang="nl-NL" sz="2400" b="1" dirty="0"/>
          </a:p>
          <a:p>
            <a:pPr>
              <a:buFont typeface="Wingdings" panose="05000000000000000000" pitchFamily="2" charset="2"/>
              <a:buChar char="v"/>
            </a:pPr>
            <a:r>
              <a:rPr lang="nl-NL" dirty="0"/>
              <a:t> Pedagogiek is de praktijk van het opvoeden, dat is dus iets anders!</a:t>
            </a:r>
          </a:p>
          <a:p>
            <a:pPr>
              <a:buFont typeface="Wingdings" panose="05000000000000000000" pitchFamily="2" charset="2"/>
              <a:buChar char="v"/>
            </a:pPr>
            <a:endParaRPr lang="nl-NL" dirty="0"/>
          </a:p>
          <a:p>
            <a:pPr>
              <a:buFont typeface="Wingdings" panose="05000000000000000000" pitchFamily="2" charset="2"/>
              <a:buChar char="v"/>
            </a:pPr>
            <a:r>
              <a:rPr lang="nl-NL" dirty="0"/>
              <a:t> Dus: didactiek is de kunst van het onderwijzen…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b="1" u="sng" dirty="0"/>
              <a:t>HOE</a:t>
            </a:r>
            <a:r>
              <a:rPr lang="nl-NL" dirty="0"/>
              <a:t> breng je kennis en vaardigheden over op de leerling?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Je geeft niet alleen </a:t>
            </a:r>
            <a:r>
              <a:rPr lang="nl-NL" u="sng" dirty="0"/>
              <a:t>les, uitleg en instructie</a:t>
            </a:r>
            <a:r>
              <a:rPr lang="nl-NL" dirty="0"/>
              <a:t>, maar je zorgt ook voor een </a:t>
            </a:r>
            <a:r>
              <a:rPr lang="nl-NL" u="sng" dirty="0"/>
              <a:t>goed leerklimaat</a:t>
            </a:r>
            <a:r>
              <a:rPr lang="nl-NL" dirty="0"/>
              <a:t>!</a:t>
            </a:r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38517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EEE9B9-7339-4E50-8698-5DFADACC8D2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Goede voorbeelden?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AA89A8C-9DF2-4201-B4D4-D3A27BF28C9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Van een goed leerklimaat. Hoe?</a:t>
            </a:r>
          </a:p>
          <a:p>
            <a:r>
              <a:rPr lang="nl-NL" dirty="0"/>
              <a:t>Van een goede les. Hoe?</a:t>
            </a:r>
          </a:p>
        </p:txBody>
      </p:sp>
    </p:spTree>
    <p:extLst>
      <p:ext uri="{BB962C8B-B14F-4D97-AF65-F5344CB8AC3E}">
        <p14:creationId xmlns:p14="http://schemas.microsoft.com/office/powerpoint/2010/main" val="27150387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: afgeronde hoeken 4">
            <a:extLst>
              <a:ext uri="{FF2B5EF4-FFF2-40B4-BE49-F238E27FC236}">
                <a16:creationId xmlns:a16="http://schemas.microsoft.com/office/drawing/2014/main" id="{402D3755-E18A-435C-B480-F7E7A9C3613C}"/>
              </a:ext>
            </a:extLst>
          </p:cNvPr>
          <p:cNvSpPr/>
          <p:nvPr/>
        </p:nvSpPr>
        <p:spPr>
          <a:xfrm>
            <a:off x="6339078" y="2762250"/>
            <a:ext cx="5281422" cy="1371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Didactische begeleiding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375503" y="1443016"/>
            <a:ext cx="4800600" cy="632529"/>
          </a:xfrm>
        </p:spPr>
        <p:txBody>
          <a:bodyPr/>
          <a:lstStyle/>
          <a:p>
            <a:r>
              <a:rPr lang="nl-NL" dirty="0"/>
              <a:t>Goed leerklimaat: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1295400" y="2232827"/>
            <a:ext cx="4800600" cy="2996398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nl-NL" sz="1800" dirty="0" err="1"/>
              <a:t>Lln</a:t>
            </a:r>
            <a:r>
              <a:rPr lang="nl-NL" sz="1800" dirty="0"/>
              <a:t> moeten rustig kunnen werken</a:t>
            </a:r>
          </a:p>
          <a:p>
            <a:pPr>
              <a:buFontTx/>
              <a:buChar char="-"/>
            </a:pPr>
            <a:r>
              <a:rPr lang="nl-NL" sz="1800" dirty="0"/>
              <a:t>Veilige omgeving waar fouten gemaakt mogen worden</a:t>
            </a:r>
          </a:p>
          <a:p>
            <a:pPr>
              <a:buFontTx/>
              <a:buChar char="-"/>
            </a:pPr>
            <a:r>
              <a:rPr lang="nl-NL" sz="1800" dirty="0"/>
              <a:t>Leerlingen worden gestimuleerd zichzelf te ontwikkelen en te leren</a:t>
            </a:r>
          </a:p>
          <a:p>
            <a:pPr>
              <a:buFontTx/>
              <a:buChar char="-"/>
            </a:pPr>
            <a:r>
              <a:rPr lang="nl-NL" sz="1800" dirty="0"/>
              <a:t>Zelfstandig kunnen werken</a:t>
            </a:r>
          </a:p>
          <a:p>
            <a:pPr>
              <a:buFontTx/>
              <a:buChar char="-"/>
            </a:pPr>
            <a:r>
              <a:rPr lang="nl-NL" sz="1800" dirty="0"/>
              <a:t>Samen kunnen werken</a:t>
            </a:r>
          </a:p>
          <a:p>
            <a:pPr>
              <a:buFontTx/>
              <a:buChar char="-"/>
            </a:pPr>
            <a:r>
              <a:rPr lang="nl-NL" sz="1800" dirty="0"/>
              <a:t>Kunnen inspelen op verschillen tussen leerlingen</a:t>
            </a:r>
          </a:p>
          <a:p>
            <a:pPr>
              <a:buFontTx/>
              <a:buChar char="-"/>
            </a:pPr>
            <a:r>
              <a:rPr lang="nl-NL" sz="1800" dirty="0"/>
              <a:t>Leerlingen leren zelf keuzes te maken en oplossingen te bedenken</a:t>
            </a:r>
          </a:p>
          <a:p>
            <a:pPr>
              <a:buFontTx/>
              <a:buChar char="-"/>
            </a:pPr>
            <a:r>
              <a:rPr lang="nl-NL" sz="1800" dirty="0"/>
              <a:t>Feedback kunnen geven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b="1" i="1" dirty="0"/>
              <a:t>Didactiek geeft handvatten voor het motiveren van leerlingen en het goed opbouwen van een les</a:t>
            </a:r>
          </a:p>
        </p:txBody>
      </p:sp>
    </p:spTree>
    <p:extLst>
      <p:ext uri="{BB962C8B-B14F-4D97-AF65-F5344CB8AC3E}">
        <p14:creationId xmlns:p14="http://schemas.microsoft.com/office/powerpoint/2010/main" val="3610749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Didactische vaardigheden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nl-NL" dirty="0"/>
              <a:t>Didactische vaardigheden heb je nodig om een ander iets te kunnen leren.</a:t>
            </a:r>
          </a:p>
          <a:p>
            <a:pPr marL="0" indent="0">
              <a:buNone/>
            </a:pPr>
            <a:r>
              <a:rPr lang="nl-NL" dirty="0"/>
              <a:t>Deze vaardigheden zijn: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b="1" dirty="0"/>
              <a:t>- opbouwen van een les</a:t>
            </a:r>
            <a:r>
              <a:rPr lang="nl-NL" dirty="0"/>
              <a:t>			bijv. in welke stappen leer je de 								kinderen hoe je een broodje bakt?</a:t>
            </a:r>
          </a:p>
          <a:p>
            <a:pPr marL="0" indent="0">
              <a:buNone/>
            </a:pPr>
            <a:r>
              <a:rPr lang="nl-NL" dirty="0"/>
              <a:t>	- </a:t>
            </a:r>
            <a:r>
              <a:rPr lang="nl-NL" b="1" dirty="0"/>
              <a:t>inzetten en hanteren van werkvormen</a:t>
            </a:r>
            <a:r>
              <a:rPr lang="nl-NL" dirty="0"/>
              <a:t>		hoe zet je ze met elke stap aan het 							werk, wat wil je dat ze 								</a:t>
            </a:r>
            <a:r>
              <a:rPr lang="nl-NL" dirty="0" err="1"/>
              <a:t>doen,samenwerken</a:t>
            </a:r>
            <a:r>
              <a:rPr lang="nl-NL" dirty="0"/>
              <a:t>/zelfstandig	</a:t>
            </a:r>
          </a:p>
          <a:p>
            <a:pPr marL="0" indent="0">
              <a:buNone/>
            </a:pPr>
            <a:r>
              <a:rPr lang="nl-NL" dirty="0"/>
              <a:t>	- </a:t>
            </a:r>
            <a:r>
              <a:rPr lang="nl-NL" b="1" dirty="0"/>
              <a:t>uitleggen en begeleiden van oefeningen	</a:t>
            </a:r>
            <a:r>
              <a:rPr lang="nl-NL" dirty="0"/>
              <a:t>	wat is je instructie en welke vorm kies je?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	- </a:t>
            </a:r>
            <a:r>
              <a:rPr lang="nl-NL" b="1" dirty="0"/>
              <a:t>feedback kunnen geven</a:t>
            </a:r>
            <a:r>
              <a:rPr lang="nl-NL" dirty="0"/>
              <a:t>			welke afronding geeft hierbij het beste 							leerresultaat?</a:t>
            </a:r>
          </a:p>
          <a:p>
            <a:pPr marL="0" indent="0">
              <a:buNone/>
            </a:pPr>
            <a:r>
              <a:rPr lang="nl-NL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5191977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didactiek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Didactische vaardigheden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nl-NL" dirty="0"/>
              <a:t>Inschatten van onderwijsbehoefte van de </a:t>
            </a:r>
            <a:r>
              <a:rPr lang="nl-NL" dirty="0" err="1"/>
              <a:t>lln</a:t>
            </a:r>
            <a:r>
              <a:rPr lang="nl-NL" dirty="0"/>
              <a:t> om goed aan te sluiten bij hun niveau</a:t>
            </a:r>
          </a:p>
          <a:p>
            <a:r>
              <a:rPr lang="nl-NL" dirty="0"/>
              <a:t>Je maakt een analyse van de stappen of deeltaken die de </a:t>
            </a:r>
            <a:r>
              <a:rPr lang="nl-NL" dirty="0" err="1"/>
              <a:t>lln</a:t>
            </a:r>
            <a:r>
              <a:rPr lang="nl-NL" dirty="0"/>
              <a:t> moeten doorlopen om het </a:t>
            </a:r>
            <a:r>
              <a:rPr lang="nl-NL" dirty="0" err="1"/>
              <a:t>lesdoel</a:t>
            </a:r>
            <a:r>
              <a:rPr lang="nl-NL" dirty="0"/>
              <a:t> te bereiken</a:t>
            </a:r>
          </a:p>
          <a:p>
            <a:r>
              <a:rPr lang="nl-NL" dirty="0"/>
              <a:t>Je maakt een keuze uit werkvormen die het meest geschikt zijn om het </a:t>
            </a:r>
            <a:r>
              <a:rPr lang="nl-NL" dirty="0" err="1"/>
              <a:t>lesdoel</a:t>
            </a:r>
            <a:r>
              <a:rPr lang="nl-NL" dirty="0"/>
              <a:t> te bereiken</a:t>
            </a:r>
          </a:p>
        </p:txBody>
      </p:sp>
      <p:sp>
        <p:nvSpPr>
          <p:cNvPr id="7" name="Tijdelijke aanduiding voor tekst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l-NL" dirty="0"/>
              <a:t>Lezen </a:t>
            </a:r>
            <a:r>
              <a:rPr lang="nl-NL" dirty="0" err="1"/>
              <a:t>blz</a:t>
            </a:r>
            <a:r>
              <a:rPr lang="nl-NL" dirty="0"/>
              <a:t> 127</a:t>
            </a:r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puntjes 1 t/m 7; stappenplan van een les/opdracht</a:t>
            </a:r>
          </a:p>
        </p:txBody>
      </p:sp>
    </p:spTree>
    <p:extLst>
      <p:ext uri="{BB962C8B-B14F-4D97-AF65-F5344CB8AC3E}">
        <p14:creationId xmlns:p14="http://schemas.microsoft.com/office/powerpoint/2010/main" val="1857652019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522</TotalTime>
  <Words>1120</Words>
  <Application>Microsoft Office PowerPoint</Application>
  <PresentationFormat>Breedbeeld</PresentationFormat>
  <Paragraphs>156</Paragraphs>
  <Slides>14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21" baseType="lpstr">
      <vt:lpstr>Arial</vt:lpstr>
      <vt:lpstr>Calibri</vt:lpstr>
      <vt:lpstr>Courier New</vt:lpstr>
      <vt:lpstr>Gill Sans MT</vt:lpstr>
      <vt:lpstr>Impact</vt:lpstr>
      <vt:lpstr>Wingdings</vt:lpstr>
      <vt:lpstr>Badge</vt:lpstr>
      <vt:lpstr>Ontwikkelingspyschologie</vt:lpstr>
      <vt:lpstr>Periode opdracht</vt:lpstr>
      <vt:lpstr>PowerPoint-presentatie</vt:lpstr>
      <vt:lpstr>Didactisch begeleiden</vt:lpstr>
      <vt:lpstr>didactiek</vt:lpstr>
      <vt:lpstr>Goede voorbeelden?</vt:lpstr>
      <vt:lpstr>Didactische begeleiding</vt:lpstr>
      <vt:lpstr>Didactische vaardigheden</vt:lpstr>
      <vt:lpstr>didactiek</vt:lpstr>
      <vt:lpstr>Didactische vormgeving</vt:lpstr>
      <vt:lpstr>model van Van Gelder https://www.youtube.com/watch?v=UuvXFOQH_8g (lange versie) https://www.youtube.com/watch?v=lCbRFYTjFKc (korte versie) </vt:lpstr>
      <vt:lpstr>Model van Van Gelder</vt:lpstr>
      <vt:lpstr>Model van Van Gelder</vt:lpstr>
      <vt:lpstr>week opdracht </vt:lpstr>
    </vt:vector>
  </TitlesOfParts>
  <Company>Noorderpoort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Ontwikkelingspyschologie</dc:title>
  <dc:creator>Ryanne van der Laan</dc:creator>
  <cp:lastModifiedBy>Laura Beeftink</cp:lastModifiedBy>
  <cp:revision>12</cp:revision>
  <dcterms:created xsi:type="dcterms:W3CDTF">2020-01-19T17:28:43Z</dcterms:created>
  <dcterms:modified xsi:type="dcterms:W3CDTF">2020-11-19T21:47:21Z</dcterms:modified>
</cp:coreProperties>
</file>